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74" r:id="rId6"/>
    <p:sldId id="259" r:id="rId7"/>
    <p:sldId id="260" r:id="rId8"/>
    <p:sldId id="270" r:id="rId9"/>
    <p:sldId id="261" r:id="rId10"/>
    <p:sldId id="269" r:id="rId11"/>
    <p:sldId id="268" r:id="rId12"/>
    <p:sldId id="272" r:id="rId13"/>
    <p:sldId id="275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7BB9176-B4DF-48FC-92C4-52F810462B59}">
          <p14:sldIdLst>
            <p14:sldId id="256"/>
            <p14:sldId id="273"/>
            <p14:sldId id="257"/>
            <p14:sldId id="258"/>
            <p14:sldId id="274"/>
            <p14:sldId id="259"/>
            <p14:sldId id="260"/>
            <p14:sldId id="270"/>
            <p14:sldId id="261"/>
            <p14:sldId id="269"/>
            <p14:sldId id="268"/>
            <p14:sldId id="272"/>
            <p14:sldId id="275"/>
            <p14:sldId id="271"/>
          </p14:sldIdLst>
        </p14:section>
        <p14:section name="Раздел без заголовка" id="{6D0BB373-58B0-4B6E-953C-10B3F21DD2A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87737"/>
            <a:ext cx="8208912" cy="1731982"/>
          </a:xfrm>
          <a:noFill/>
          <a:ln>
            <a:noFill/>
          </a:ln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Трудоустройство несовершеннолетних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013176"/>
            <a:ext cx="7920880" cy="144016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Федерация профсоюзных организаций </a:t>
            </a:r>
          </a:p>
          <a:p>
            <a:r>
              <a:rPr lang="ru-RU" sz="1800" dirty="0" smtClean="0"/>
              <a:t>Кировской области</a:t>
            </a:r>
            <a:endParaRPr lang="ru-RU" sz="1800" dirty="0"/>
          </a:p>
        </p:txBody>
      </p:sp>
      <p:pic>
        <p:nvPicPr>
          <p:cNvPr id="1026" name="Picture 2" descr="C:\Users\1\Desktop\фпко лог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551" y="5733256"/>
            <a:ext cx="720080" cy="73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77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Лицам моложе 18 лет запрещается работать на работах с вредными и(или) опасными условиями труда, на подземных работах, выполнение может причинить вред их здоровью и нравственному развитию ( ст. 265 ТК РФ)</a:t>
            </a:r>
          </a:p>
          <a:p>
            <a:r>
              <a:rPr lang="ru-RU" dirty="0" smtClean="0"/>
              <a:t>Работников моложе 18 лет запрещено направлять в служебные командировки, привлекать к сверхурочной работе, работе в ночное время, в выходные и праздничные дни</a:t>
            </a:r>
            <a:r>
              <a:rPr lang="ru-RU" smtClean="0"/>
              <a:t>( ст. </a:t>
            </a:r>
            <a:r>
              <a:rPr lang="ru-RU" dirty="0" smtClean="0"/>
              <a:t>268 ТК РФ)</a:t>
            </a:r>
          </a:p>
          <a:p>
            <a:r>
              <a:rPr lang="ru-RU" dirty="0" smtClean="0"/>
              <a:t>Запрещается переноска и передвижка тяжестей, превышающих установленные для них предельные нормы (предельная норма переноски тяжестей для лиц от 16 до 18 лет: юноши – 15 кг, девушки – 7 кг.)</a:t>
            </a:r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запрещён труд несовершеннолетних?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51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Статья 94 ТК РФ устанавливает продолжительность ежедневной работы (смены) для работников:</a:t>
            </a:r>
          </a:p>
          <a:p>
            <a:r>
              <a:rPr lang="ru-RU" dirty="0" smtClean="0"/>
              <a:t>в возрасте от 15 до 16 лет – 5 часов в день, 24 часа в неделю</a:t>
            </a:r>
          </a:p>
          <a:p>
            <a:r>
              <a:rPr lang="ru-RU" dirty="0"/>
              <a:t>в</a:t>
            </a:r>
            <a:r>
              <a:rPr lang="ru-RU" dirty="0" smtClean="0"/>
              <a:t> возрасте от 16 до 18 лет – 7 часов в день, 35 часов в неделю</a:t>
            </a:r>
          </a:p>
          <a:p>
            <a:r>
              <a:rPr lang="ru-RU" dirty="0" smtClean="0"/>
              <a:t>Для обучающихся, совмещающих в </a:t>
            </a:r>
            <a:r>
              <a:rPr lang="ru-RU" dirty="0" smtClean="0"/>
              <a:t>течение </a:t>
            </a:r>
            <a:r>
              <a:rPr lang="ru-RU" dirty="0" smtClean="0"/>
              <a:t>учебного года учёбу с работой:</a:t>
            </a:r>
          </a:p>
          <a:p>
            <a:r>
              <a:rPr lang="ru-RU" dirty="0"/>
              <a:t>в</a:t>
            </a:r>
            <a:r>
              <a:rPr lang="ru-RU" dirty="0" smtClean="0"/>
              <a:t> возрасте от 14 до 16 лет – 2,5 часа</a:t>
            </a:r>
          </a:p>
          <a:p>
            <a:r>
              <a:rPr lang="ru-RU" dirty="0"/>
              <a:t>в</a:t>
            </a:r>
            <a:r>
              <a:rPr lang="ru-RU" dirty="0" smtClean="0"/>
              <a:t> возрасте от 16 до </a:t>
            </a:r>
            <a:r>
              <a:rPr lang="ru-RU" dirty="0" smtClean="0"/>
              <a:t>18 </a:t>
            </a:r>
            <a:r>
              <a:rPr lang="ru-RU" dirty="0" smtClean="0"/>
              <a:t>лет – 4 часа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Какова продолжительность рабочего времени?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4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повременной оплате труда – пропорционально проработанному времени</a:t>
            </a:r>
          </a:p>
          <a:p>
            <a:r>
              <a:rPr lang="ru-RU" dirty="0" smtClean="0"/>
              <a:t>При сдельной оплате труда – в зависимости от выработки</a:t>
            </a:r>
          </a:p>
          <a:p>
            <a:pPr marL="0" indent="0">
              <a:buNone/>
            </a:pPr>
            <a:r>
              <a:rPr lang="ru-RU" dirty="0" smtClean="0"/>
              <a:t>Работодатель может за счёт собственных средств, производить им доплаты (ч.1. ст. 271 ТК РФ)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Как оплачивается труд несовершеннолетних?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446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Ежегодный основной оплачиваемый отпуск несовершеннолетних работников должен составлять 31 календарный день</a:t>
            </a:r>
          </a:p>
          <a:p>
            <a:r>
              <a:rPr lang="ru-RU" dirty="0" smtClean="0"/>
              <a:t>Замена отпуска денежной компенсацией запрещена (ч.3. ст.126 ТК РФ)</a:t>
            </a:r>
          </a:p>
          <a:p>
            <a:r>
              <a:rPr lang="ru-RU" dirty="0" smtClean="0"/>
              <a:t>Предоставление дополнительных отпусков с сохранением средней заработной платы для сдачи экзамена или прохождения промежуточной аттестации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Отпуск несовершеннолетних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8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96752"/>
            <a:ext cx="9036496" cy="191071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Конституция РФ</a:t>
            </a:r>
          </a:p>
          <a:p>
            <a:r>
              <a:rPr lang="ru-RU" dirty="0" smtClean="0"/>
              <a:t>Трудовой кодекс РФ </a:t>
            </a:r>
          </a:p>
          <a:p>
            <a:r>
              <a:rPr lang="ru-RU" dirty="0"/>
              <a:t>Закон РФ от 19.04.1991 №1032-1 «О занятости населения в РФ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Постановление </a:t>
            </a:r>
            <a:r>
              <a:rPr lang="ru-RU" dirty="0"/>
              <a:t>Минтруда РФ от 07.04.1999 №7 «Об утверждении Норм предельно допустимых нагрузок для лиц моложе восемнадцати лет при подъёме и перемещении тяжестей вручную</a:t>
            </a:r>
            <a:r>
              <a:rPr lang="ru-RU" dirty="0" smtClean="0"/>
              <a:t>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Нормативная база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31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92745"/>
          </a:xfrm>
        </p:spPr>
        <p:txBody>
          <a:bodyPr/>
          <a:lstStyle/>
          <a:p>
            <a:r>
              <a:rPr lang="ru-RU" dirty="0" smtClean="0"/>
              <a:t>Организация временного трудоустройства несовершеннолетних граждан в возрасте от 14 до 18 лет в свободное от учёбы время направлена на обеспечение права на труд и на вознаграждение за труд, удовлетворение потребностей в работе и заработке, приобретение опыта и навыков работы, а также знакомство с профессиями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Зачем идти работать?</a:t>
            </a:r>
            <a:endParaRPr lang="ru-RU" sz="4800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869159"/>
            <a:ext cx="1908184" cy="167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48347"/>
            <a:ext cx="8712967" cy="4493021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Трудовым Кодексом Российской Федерации допускается заключение как срочного, так и бессрочного трудовых договоров с лицами, достигшими возраста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лет (ч.1. ст.63 ТК РФ)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Трудовой договор может быть заключен и с лицами, достигшими возраста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лет, в случае получения основного среднего образования или оставления общеобразовательного учреждения в соответствии с Федеральным законом (ч.2. ст.63 ТК РФ)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выполнения в свободное от учёбы время лёгкого труда, не причиняющего вред здоровью и не нарушающего процесса обучения с согласия одного из родителей (опекуна, попечителя и органа опеки и попечительства) допускается заключение трудового договора с учащимися возраста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лет (ч. 3. ст.63 ТК РФ)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291750"/>
          </a:xfrm>
        </p:spPr>
        <p:txBody>
          <a:bodyPr/>
          <a:lstStyle/>
          <a:p>
            <a:r>
              <a:rPr lang="ru-RU" sz="4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какого возраста можно начинать работать?</a:t>
            </a:r>
            <a:endParaRPr lang="ru-RU" sz="4800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32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организациях кинематографии, театрах, театральных и концертных организациях, цирках допускается с согласия одного из родителей (опекуна) и разрешения органа опеки и попечительства заключение трудового договора с лицами не достигшими возраста 14 лет</a:t>
            </a:r>
          </a:p>
          <a:p>
            <a:r>
              <a:rPr lang="ru-RU" dirty="0" smtClean="0"/>
              <a:t>Только для участия в создании и (или) исполнении (экспонировании) произведений без ущерба здоровью и нравственному развитию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Исключение!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2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1656184"/>
          </a:xfrm>
        </p:spPr>
        <p:txBody>
          <a:bodyPr/>
          <a:lstStyle/>
          <a:p>
            <a:r>
              <a:rPr lang="ru-RU" sz="4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документы необходимы для приёма на работу?</a:t>
            </a:r>
            <a:endParaRPr lang="ru-RU" sz="4800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2248347"/>
            <a:ext cx="8712967" cy="442101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Паспорт или иной документ, удостоверяющий личность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Письменное согласие одного из родителей(опекуна, попечителя) при трудоустройстве в свободное от учёбы время учащихся в возрасте 14-15 лет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Медицинскую справку о состоянии здоровья.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также , если у подростка имеется: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Трудовая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книжка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Страховое свидетельство государственного пенсионного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страхования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 об образовании, квалификации, при наличии специальных знаний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Документы воинского учёта – для военнообязанных лиц, подлежащих призыву на военную службу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22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319687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Предварительный медицинский осмотр проводится за счёт средств работодателя (ст. 266 ТК РФ)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вы заключаете трудовой договор впервые, трудовая книжка и страховое свидетельство государственного пенсионного страхования оформляется работодателем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Испытательный срок не устанавливается (ст. 70 ТК РФ)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7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Трудовой договор заключается в письменной форме и оформляется в двух экземплярах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экземпляр по требованию передаётся Вам, другой хранится у работодателя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Как оформить трудовой договор?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92558"/>
            <a:ext cx="5184576" cy="3150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37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469569"/>
          </a:xfrm>
        </p:spPr>
        <p:txBody>
          <a:bodyPr/>
          <a:lstStyle/>
          <a:p>
            <a:r>
              <a:rPr lang="ru-RU" dirty="0" smtClean="0"/>
              <a:t>Работодатель обязан ознакомить Вас под расписку с приказом о приёме на работу в 3-дневный срок со дня подписания трудового договора, а также ознакомить Вас с Вашими обязанностями, правилами трудового распорядка, охраны труда и техники безопасности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492027"/>
            <a:ext cx="3551534" cy="223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1892</TotalTime>
  <Words>758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Твердый переплет</vt:lpstr>
      <vt:lpstr>Трудоустройство несовершеннолетних</vt:lpstr>
      <vt:lpstr>Нормативная база</vt:lpstr>
      <vt:lpstr>Зачем идти работать?</vt:lpstr>
      <vt:lpstr>С какого возраста можно начинать работать?</vt:lpstr>
      <vt:lpstr>Исключение!</vt:lpstr>
      <vt:lpstr>Какие документы необходимы для приёма на работу?</vt:lpstr>
      <vt:lpstr>Помните!</vt:lpstr>
      <vt:lpstr>Как оформить трудовой договор?</vt:lpstr>
      <vt:lpstr>Помните!</vt:lpstr>
      <vt:lpstr>Где запрещён труд несовершеннолетних?</vt:lpstr>
      <vt:lpstr>Какова продолжительность рабочего времени? </vt:lpstr>
      <vt:lpstr>Как оплачивается труд несовершеннолетних?</vt:lpstr>
      <vt:lpstr>Отпуск несовершеннолетних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пенсионная реформа</dc:title>
  <dc:creator>1</dc:creator>
  <cp:lastModifiedBy>1</cp:lastModifiedBy>
  <cp:revision>125</cp:revision>
  <dcterms:created xsi:type="dcterms:W3CDTF">2015-04-14T06:09:21Z</dcterms:created>
  <dcterms:modified xsi:type="dcterms:W3CDTF">2015-07-15T05:54:28Z</dcterms:modified>
</cp:coreProperties>
</file>